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7"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068" y="6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mn-ea"/>
                <a:cs typeface="Arial"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mn-cs"/>
              </a:defRPr>
            </a:lvl1pPr>
          </a:lstStyle>
          <a:p>
            <a:pPr>
              <a:defRPr/>
            </a:pPr>
            <a:fld id="{ABB766F7-A4C6-45CB-9877-9CD3AFBC2705}" type="datetime1">
              <a:rPr lang="en-GB"/>
              <a:pPr>
                <a:defRPr/>
              </a:pPr>
              <a:t>15/11/2014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mn-ea"/>
                <a:cs typeface="Arial"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mn-cs"/>
              </a:defRPr>
            </a:lvl1pPr>
          </a:lstStyle>
          <a:p>
            <a:pPr>
              <a:defRPr/>
            </a:pPr>
            <a:fld id="{F8255B82-86FA-43F9-A2D8-DD381D1669E8}" type="slidenum">
              <a:rPr lang="en-GB"/>
              <a:pPr>
                <a:defRPr/>
              </a:pPr>
              <a:t>‹#›</a:t>
            </a:fld>
            <a:endParaRPr lang="en-GB"/>
          </a:p>
        </p:txBody>
      </p:sp>
    </p:spTree>
    <p:extLst>
      <p:ext uri="{BB962C8B-B14F-4D97-AF65-F5344CB8AC3E}">
        <p14:creationId xmlns:p14="http://schemas.microsoft.com/office/powerpoint/2010/main" val="31240859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4258BA29-AA82-4170-B67A-70EBCE00B158}" type="datetime1">
              <a:rPr lang="en-GB"/>
              <a:pPr>
                <a:defRPr/>
              </a:pPr>
              <a:t>15/11/2014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CA1C112-F99C-499C-9E29-BF61D0DD23CC}" type="slidenum">
              <a:rPr lang="en-GB"/>
              <a:pPr>
                <a:defRPr/>
              </a:pPr>
              <a:t>‹#›</a:t>
            </a:fld>
            <a:endParaRPr lang="en-GB"/>
          </a:p>
        </p:txBody>
      </p:sp>
    </p:spTree>
    <p:extLst>
      <p:ext uri="{BB962C8B-B14F-4D97-AF65-F5344CB8AC3E}">
        <p14:creationId xmlns:p14="http://schemas.microsoft.com/office/powerpoint/2010/main" val="16963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6B9B173-D8A7-467C-9C33-756299B9DAD2}" type="datetime1">
              <a:rPr lang="en-GB"/>
              <a:pPr>
                <a:defRPr/>
              </a:pPr>
              <a:t>15/11/2014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5F8ED09-F825-4C05-B509-2218A0DB1DBF}" type="slidenum">
              <a:rPr lang="en-GB"/>
              <a:pPr>
                <a:defRPr/>
              </a:pPr>
              <a:t>‹#›</a:t>
            </a:fld>
            <a:endParaRPr lang="en-GB"/>
          </a:p>
        </p:txBody>
      </p:sp>
    </p:spTree>
    <p:extLst>
      <p:ext uri="{BB962C8B-B14F-4D97-AF65-F5344CB8AC3E}">
        <p14:creationId xmlns:p14="http://schemas.microsoft.com/office/powerpoint/2010/main" val="925239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BC0FB64-B9F8-4F8C-A140-2865F3598E65}" type="datetime1">
              <a:rPr lang="en-GB"/>
              <a:pPr>
                <a:defRPr/>
              </a:pPr>
              <a:t>15/11/2014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2C35CA0-599D-4456-9B9B-11D0F59971F0}" type="slidenum">
              <a:rPr lang="en-GB"/>
              <a:pPr>
                <a:defRPr/>
              </a:pPr>
              <a:t>‹#›</a:t>
            </a:fld>
            <a:endParaRPr lang="en-GB"/>
          </a:p>
        </p:txBody>
      </p:sp>
    </p:spTree>
    <p:extLst>
      <p:ext uri="{BB962C8B-B14F-4D97-AF65-F5344CB8AC3E}">
        <p14:creationId xmlns:p14="http://schemas.microsoft.com/office/powerpoint/2010/main" val="3792661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0519D9E-FC2B-4916-AF76-783DFAB6350F}" type="datetime1">
              <a:rPr lang="en-GB"/>
              <a:pPr>
                <a:defRPr/>
              </a:pPr>
              <a:t>15/11/2014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44E44FA-529F-41C1-96BE-F8A9E8E30907}" type="slidenum">
              <a:rPr lang="en-GB"/>
              <a:pPr>
                <a:defRPr/>
              </a:pPr>
              <a:t>‹#›</a:t>
            </a:fld>
            <a:endParaRPr lang="en-GB"/>
          </a:p>
        </p:txBody>
      </p:sp>
    </p:spTree>
    <p:extLst>
      <p:ext uri="{BB962C8B-B14F-4D97-AF65-F5344CB8AC3E}">
        <p14:creationId xmlns:p14="http://schemas.microsoft.com/office/powerpoint/2010/main" val="3905628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029982-1FC4-497A-B67A-F5E222FAAB43}" type="datetime1">
              <a:rPr lang="en-GB"/>
              <a:pPr>
                <a:defRPr/>
              </a:pPr>
              <a:t>15/11/2014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AF98A6-0DC8-4F55-9463-78375B515218}" type="slidenum">
              <a:rPr lang="en-GB"/>
              <a:pPr>
                <a:defRPr/>
              </a:pPr>
              <a:t>‹#›</a:t>
            </a:fld>
            <a:endParaRPr lang="en-GB"/>
          </a:p>
        </p:txBody>
      </p:sp>
    </p:spTree>
    <p:extLst>
      <p:ext uri="{BB962C8B-B14F-4D97-AF65-F5344CB8AC3E}">
        <p14:creationId xmlns:p14="http://schemas.microsoft.com/office/powerpoint/2010/main" val="402471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B8DAA96-2F9C-4681-AE49-E34B57265429}" type="datetime1">
              <a:rPr lang="en-GB"/>
              <a:pPr>
                <a:defRPr/>
              </a:pPr>
              <a:t>15/11/2014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2653EC6-45B1-46D1-B6FE-7FC61A6CC968}" type="slidenum">
              <a:rPr lang="en-GB"/>
              <a:pPr>
                <a:defRPr/>
              </a:pPr>
              <a:t>‹#›</a:t>
            </a:fld>
            <a:endParaRPr lang="en-GB"/>
          </a:p>
        </p:txBody>
      </p:sp>
    </p:spTree>
    <p:extLst>
      <p:ext uri="{BB962C8B-B14F-4D97-AF65-F5344CB8AC3E}">
        <p14:creationId xmlns:p14="http://schemas.microsoft.com/office/powerpoint/2010/main" val="35854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75CA4081-B798-4518-8851-DA73E9F845C2}" type="datetime1">
              <a:rPr lang="en-GB"/>
              <a:pPr>
                <a:defRPr/>
              </a:pPr>
              <a:t>15/11/2014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73D0A225-56E6-46F7-95A8-B5CA6F659B20}" type="slidenum">
              <a:rPr lang="en-GB"/>
              <a:pPr>
                <a:defRPr/>
              </a:pPr>
              <a:t>‹#›</a:t>
            </a:fld>
            <a:endParaRPr lang="en-GB"/>
          </a:p>
        </p:txBody>
      </p:sp>
    </p:spTree>
    <p:extLst>
      <p:ext uri="{BB962C8B-B14F-4D97-AF65-F5344CB8AC3E}">
        <p14:creationId xmlns:p14="http://schemas.microsoft.com/office/powerpoint/2010/main" val="224608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F1F8A4D-FDFF-495D-A177-8E86CA4037C3}" type="datetime1">
              <a:rPr lang="en-GB"/>
              <a:pPr>
                <a:defRPr/>
              </a:pPr>
              <a:t>15/11/2014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07701D6-A85B-4E00-819C-41916D5863AD}" type="slidenum">
              <a:rPr lang="en-GB"/>
              <a:pPr>
                <a:defRPr/>
              </a:pPr>
              <a:t>‹#›</a:t>
            </a:fld>
            <a:endParaRPr lang="en-GB"/>
          </a:p>
        </p:txBody>
      </p:sp>
    </p:spTree>
    <p:extLst>
      <p:ext uri="{BB962C8B-B14F-4D97-AF65-F5344CB8AC3E}">
        <p14:creationId xmlns:p14="http://schemas.microsoft.com/office/powerpoint/2010/main" val="244149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882F152-D944-49B0-9FF0-94A4A9287F33}" type="datetime1">
              <a:rPr lang="en-GB"/>
              <a:pPr>
                <a:defRPr/>
              </a:pPr>
              <a:t>15/11/2014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37B40295-46A1-4261-9242-5DEC9DC533CF}" type="slidenum">
              <a:rPr lang="en-GB"/>
              <a:pPr>
                <a:defRPr/>
              </a:pPr>
              <a:t>‹#›</a:t>
            </a:fld>
            <a:endParaRPr lang="en-GB"/>
          </a:p>
        </p:txBody>
      </p:sp>
    </p:spTree>
    <p:extLst>
      <p:ext uri="{BB962C8B-B14F-4D97-AF65-F5344CB8AC3E}">
        <p14:creationId xmlns:p14="http://schemas.microsoft.com/office/powerpoint/2010/main" val="332709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CF72088-B1EA-4812-84C5-C217F29A4DB6}" type="datetime1">
              <a:rPr lang="en-GB"/>
              <a:pPr>
                <a:defRPr/>
              </a:pPr>
              <a:t>15/11/2014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D476A60-EFAC-4626-BA64-685C668C9110}" type="slidenum">
              <a:rPr lang="en-GB"/>
              <a:pPr>
                <a:defRPr/>
              </a:pPr>
              <a:t>‹#›</a:t>
            </a:fld>
            <a:endParaRPr lang="en-GB"/>
          </a:p>
        </p:txBody>
      </p:sp>
    </p:spTree>
    <p:extLst>
      <p:ext uri="{BB962C8B-B14F-4D97-AF65-F5344CB8AC3E}">
        <p14:creationId xmlns:p14="http://schemas.microsoft.com/office/powerpoint/2010/main" val="348419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C017607-2C78-4A49-AA81-7EDC666B0228}" type="datetime1">
              <a:rPr lang="en-GB"/>
              <a:pPr>
                <a:defRPr/>
              </a:pPr>
              <a:t>15/11/2014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5883A08-3C16-458C-A5B3-9FCC62AF7C64}" type="slidenum">
              <a:rPr lang="en-GB"/>
              <a:pPr>
                <a:defRPr/>
              </a:pPr>
              <a:t>‹#›</a:t>
            </a:fld>
            <a:endParaRPr lang="en-GB"/>
          </a:p>
        </p:txBody>
      </p:sp>
    </p:spTree>
    <p:extLst>
      <p:ext uri="{BB962C8B-B14F-4D97-AF65-F5344CB8AC3E}">
        <p14:creationId xmlns:p14="http://schemas.microsoft.com/office/powerpoint/2010/main" val="3315575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cs typeface="+mn-cs"/>
              </a:defRPr>
            </a:lvl1pPr>
          </a:lstStyle>
          <a:p>
            <a:pPr>
              <a:defRPr/>
            </a:pPr>
            <a:fld id="{58A224E8-49C6-4627-9DD5-95C4419EA0F3}" type="datetime1">
              <a:rPr lang="en-GB"/>
              <a:pPr>
                <a:defRPr/>
              </a:pPr>
              <a:t>15/11/2014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mn-ea"/>
                <a:cs typeface="Arial"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mn-cs"/>
              </a:defRPr>
            </a:lvl1pPr>
          </a:lstStyle>
          <a:p>
            <a:pPr>
              <a:defRPr/>
            </a:pPr>
            <a:fld id="{8DAD059D-F254-4B07-ABAE-4D2B5BA162E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128"/>
          <a:cs typeface="ＭＳ Ｐゴシック" charset="0"/>
        </a:defRPr>
      </a:lvl1pPr>
      <a:lvl2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128"/>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9080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cs typeface="Arial" charset="0"/>
            </a:endParaRPr>
          </a:p>
        </p:txBody>
      </p:sp>
      <p:sp>
        <p:nvSpPr>
          <p:cNvPr id="2051" name="TextBox 5"/>
          <p:cNvSpPr txBox="1">
            <a:spLocks noChangeArrowheads="1"/>
          </p:cNvSpPr>
          <p:nvPr/>
        </p:nvSpPr>
        <p:spPr bwMode="auto">
          <a:xfrm>
            <a:off x="611188" y="460375"/>
            <a:ext cx="3097212"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GB" altLang="en-US" sz="3200" dirty="0" smtClean="0">
                <a:solidFill>
                  <a:schemeClr val="bg1"/>
                </a:solidFill>
                <a:latin typeface="Calibri" pitchFamily="34" charset="0"/>
              </a:rPr>
              <a:t>Jennifer</a:t>
            </a:r>
            <a:endParaRPr lang="en-GB" altLang="en-US" sz="3200" dirty="0">
              <a:solidFill>
                <a:schemeClr val="bg1"/>
              </a:solidFill>
              <a:latin typeface="Calibri" pitchFamily="34" charset="0"/>
            </a:endParaRPr>
          </a:p>
          <a:p>
            <a:pPr eaLnBrk="1" hangingPunct="1"/>
            <a:r>
              <a:rPr lang="en-GB" altLang="en-US" sz="1400" dirty="0">
                <a:latin typeface="Calibri" pitchFamily="34" charset="0"/>
              </a:rPr>
              <a:t/>
            </a:r>
            <a:br>
              <a:rPr lang="en-GB" altLang="en-US" sz="1400" dirty="0">
                <a:latin typeface="Calibri" pitchFamily="34" charset="0"/>
              </a:rPr>
            </a:br>
            <a:r>
              <a:rPr lang="en-GB" altLang="en-US" sz="1400" dirty="0" smtClean="0">
                <a:latin typeface="Calibri" pitchFamily="34" charset="0"/>
              </a:rPr>
              <a:t>Occupation</a:t>
            </a:r>
            <a:r>
              <a:rPr lang="en-GB" altLang="en-US" sz="1400" dirty="0">
                <a:latin typeface="Calibri" pitchFamily="34" charset="0"/>
              </a:rPr>
              <a:t>	</a:t>
            </a:r>
            <a:r>
              <a:rPr lang="en-GB" altLang="en-US" sz="1400" dirty="0">
                <a:solidFill>
                  <a:schemeClr val="bg1">
                    <a:lumMod val="50000"/>
                  </a:schemeClr>
                </a:solidFill>
                <a:latin typeface="Calibri" pitchFamily="34" charset="0"/>
              </a:rPr>
              <a:t>   </a:t>
            </a:r>
            <a:r>
              <a:rPr lang="en-GB" altLang="en-US" sz="1400" dirty="0" smtClean="0">
                <a:solidFill>
                  <a:schemeClr val="bg1">
                    <a:lumMod val="50000"/>
                  </a:schemeClr>
                </a:solidFill>
                <a:latin typeface="Calibri" pitchFamily="34" charset="0"/>
              </a:rPr>
              <a:t>University Junior</a:t>
            </a:r>
            <a:endParaRPr lang="en-GB" altLang="en-US" sz="1400" dirty="0" smtClean="0">
              <a:solidFill>
                <a:srgbClr val="7F7F7F"/>
              </a:solidFill>
              <a:latin typeface="Calibri" pitchFamily="34" charset="0"/>
            </a:endParaRPr>
          </a:p>
          <a:p>
            <a:pPr eaLnBrk="1" hangingPunct="1"/>
            <a:r>
              <a:rPr lang="en-GB" altLang="en-US" sz="1400" dirty="0" smtClean="0">
                <a:latin typeface="Calibri" pitchFamily="34" charset="0"/>
              </a:rPr>
              <a:t>Gender</a:t>
            </a:r>
            <a:r>
              <a:rPr lang="en-GB" altLang="en-US" sz="1400" dirty="0" smtClean="0">
                <a:solidFill>
                  <a:srgbClr val="7F7F7F"/>
                </a:solidFill>
                <a:latin typeface="Calibri" pitchFamily="34" charset="0"/>
              </a:rPr>
              <a:t>	   Female</a:t>
            </a:r>
          </a:p>
          <a:p>
            <a:pPr eaLnBrk="1" hangingPunct="1"/>
            <a:r>
              <a:rPr lang="en-GB" altLang="en-US" sz="1400" dirty="0" smtClean="0">
                <a:latin typeface="Calibri" pitchFamily="34" charset="0"/>
              </a:rPr>
              <a:t>Age</a:t>
            </a:r>
            <a:r>
              <a:rPr lang="en-GB" altLang="en-US" sz="1400" dirty="0" smtClean="0">
                <a:solidFill>
                  <a:srgbClr val="7F7F7F"/>
                </a:solidFill>
                <a:latin typeface="Calibri" pitchFamily="34" charset="0"/>
              </a:rPr>
              <a:t>  </a:t>
            </a:r>
            <a:r>
              <a:rPr lang="en-GB" altLang="en-US" sz="1400" dirty="0">
                <a:solidFill>
                  <a:srgbClr val="7F7F7F"/>
                </a:solidFill>
                <a:latin typeface="Calibri" pitchFamily="34" charset="0"/>
              </a:rPr>
              <a:t>	   </a:t>
            </a:r>
            <a:r>
              <a:rPr lang="en-GB" altLang="en-US" sz="1400" dirty="0" smtClean="0">
                <a:solidFill>
                  <a:srgbClr val="7F7F7F"/>
                </a:solidFill>
                <a:latin typeface="Calibri" pitchFamily="34" charset="0"/>
              </a:rPr>
              <a:t>21</a:t>
            </a:r>
            <a:endParaRPr lang="en-GB" altLang="en-US" sz="1400" dirty="0">
              <a:solidFill>
                <a:srgbClr val="7F7F7F"/>
              </a:solidFill>
              <a:latin typeface="Calibri" pitchFamily="34" charset="0"/>
            </a:endParaRPr>
          </a:p>
          <a:p>
            <a:pPr eaLnBrk="1" hangingPunct="1"/>
            <a:r>
              <a:rPr lang="en-GB" altLang="en-US" sz="1400" dirty="0" smtClean="0">
                <a:latin typeface="Calibri" pitchFamily="34" charset="0"/>
              </a:rPr>
              <a:t>Program	   </a:t>
            </a:r>
            <a:r>
              <a:rPr lang="en-GB" altLang="en-US" sz="1400" dirty="0" smtClean="0">
                <a:solidFill>
                  <a:srgbClr val="7F7F7F"/>
                </a:solidFill>
                <a:latin typeface="Calibri" pitchFamily="34" charset="0"/>
              </a:rPr>
              <a:t>International Studies</a:t>
            </a:r>
            <a:endParaRPr lang="en-GB" altLang="en-US" sz="1400" dirty="0">
              <a:solidFill>
                <a:srgbClr val="7F7F7F"/>
              </a:solidFill>
              <a:latin typeface="Calibri" pitchFamily="34" charset="0"/>
            </a:endParaRPr>
          </a:p>
          <a:p>
            <a:pPr eaLnBrk="1" hangingPunct="1"/>
            <a:r>
              <a:rPr lang="en-GB" altLang="en-US" sz="1400" dirty="0" smtClean="0">
                <a:latin typeface="Calibri" pitchFamily="34" charset="0"/>
              </a:rPr>
              <a:t>Location	</a:t>
            </a:r>
            <a:r>
              <a:rPr lang="en-GB" altLang="en-US" sz="1400" dirty="0" smtClean="0">
                <a:solidFill>
                  <a:schemeClr val="bg1">
                    <a:lumMod val="50000"/>
                  </a:schemeClr>
                </a:solidFill>
                <a:latin typeface="Calibri" pitchFamily="34" charset="0"/>
              </a:rPr>
              <a:t>   Pittsburgh, PA</a:t>
            </a:r>
            <a:endParaRPr lang="en-GB" altLang="en-US" sz="1400" dirty="0">
              <a:solidFill>
                <a:schemeClr val="bg1">
                  <a:lumMod val="50000"/>
                </a:schemeClr>
              </a:solidFill>
              <a:latin typeface="Calibri" pitchFamily="34" charset="0"/>
            </a:endParaRPr>
          </a:p>
          <a:p>
            <a:pPr eaLnBrk="1" hangingPunct="1"/>
            <a:endParaRPr lang="en-GB" altLang="en-US" dirty="0">
              <a:latin typeface="Calibri" pitchFamily="34" charset="0"/>
            </a:endParaRPr>
          </a:p>
        </p:txBody>
      </p:sp>
      <p:cxnSp>
        <p:nvCxnSpPr>
          <p:cNvPr id="6" name="Straight Connector 5"/>
          <p:cNvCxnSpPr/>
          <p:nvPr/>
        </p:nvCxnSpPr>
        <p:spPr>
          <a:xfrm rot="5400000">
            <a:off x="1324769" y="3650836"/>
            <a:ext cx="482441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293" name="TextBox 12"/>
          <p:cNvSpPr txBox="1">
            <a:spLocks noChangeArrowheads="1"/>
          </p:cNvSpPr>
          <p:nvPr/>
        </p:nvSpPr>
        <p:spPr bwMode="auto">
          <a:xfrm>
            <a:off x="3962400" y="965486"/>
            <a:ext cx="4713288" cy="4909036"/>
          </a:xfrm>
          <a:prstGeom prst="rect">
            <a:avLst/>
          </a:prstGeom>
          <a:noFill/>
          <a:ln w="9525">
            <a:noFill/>
            <a:miter lim="800000"/>
            <a:headEnd/>
            <a:tailEnd/>
          </a:ln>
        </p:spPr>
        <p:txBody>
          <a:bodyPr wrap="square">
            <a:spAutoFit/>
          </a:bodyPr>
          <a:lstStyle/>
          <a:p>
            <a:pPr>
              <a:defRPr/>
            </a:pPr>
            <a:r>
              <a:rPr lang="en-GB" sz="1200" dirty="0">
                <a:latin typeface="Calibri" pitchFamily="34" charset="0"/>
                <a:cs typeface="+mn-cs"/>
              </a:rPr>
              <a:t>Character</a:t>
            </a:r>
            <a:r>
              <a:rPr lang="en-GB" sz="1200" dirty="0">
                <a:solidFill>
                  <a:srgbClr val="7F7F7F"/>
                </a:solidFill>
                <a:latin typeface="Calibri" pitchFamily="34" charset="0"/>
                <a:cs typeface="+mn-cs"/>
              </a:rPr>
              <a:t/>
            </a:r>
            <a:br>
              <a:rPr lang="en-GB" sz="1200" dirty="0">
                <a:solidFill>
                  <a:srgbClr val="7F7F7F"/>
                </a:solidFill>
                <a:latin typeface="Calibri" pitchFamily="34" charset="0"/>
                <a:cs typeface="+mn-cs"/>
              </a:rPr>
            </a:br>
            <a:r>
              <a:rPr lang="en-GB" sz="1000" dirty="0" smtClean="0">
                <a:solidFill>
                  <a:schemeClr val="bg1">
                    <a:lumMod val="50000"/>
                  </a:schemeClr>
                </a:solidFill>
                <a:latin typeface="+mn-lt"/>
                <a:cs typeface="+mn-cs"/>
              </a:rPr>
              <a:t>Athletic, introvert, perfectionist.  </a:t>
            </a:r>
          </a:p>
          <a:p>
            <a:pPr>
              <a:defRPr/>
            </a:pPr>
            <a:r>
              <a:rPr lang="en-GB" sz="1400" dirty="0">
                <a:latin typeface="Calibri" pitchFamily="34" charset="0"/>
                <a:cs typeface="+mn-cs"/>
              </a:rPr>
              <a:t/>
            </a:r>
            <a:br>
              <a:rPr lang="en-GB" sz="1400" dirty="0">
                <a:latin typeface="Calibri" pitchFamily="34" charset="0"/>
                <a:cs typeface="+mn-cs"/>
              </a:rPr>
            </a:br>
            <a:r>
              <a:rPr lang="en-GB" sz="1200" dirty="0" smtClean="0">
                <a:latin typeface="Calibri" pitchFamily="34" charset="0"/>
                <a:cs typeface="+mn-cs"/>
              </a:rPr>
              <a:t>Biography</a:t>
            </a:r>
            <a:endParaRPr lang="en-GB" sz="1200" dirty="0">
              <a:latin typeface="Calibri" pitchFamily="34" charset="0"/>
              <a:cs typeface="+mn-cs"/>
            </a:endParaRPr>
          </a:p>
          <a:p>
            <a:pPr>
              <a:defRPr/>
            </a:pPr>
            <a:r>
              <a:rPr lang="en-GB" sz="1000" dirty="0" smtClean="0">
                <a:solidFill>
                  <a:schemeClr val="bg1">
                    <a:lumMod val="50000"/>
                  </a:schemeClr>
                </a:solidFill>
                <a:latin typeface="+mn-lt"/>
                <a:cs typeface="+mn-cs"/>
              </a:rPr>
              <a:t>Jennifer is a Junior in the International Studies program at the University of Pittsburgh.  She is a member of the rowing team.  She lives on campus in a dormitory.  She is originally from  Charlotte, NC and lives there with her parents during the summer break.  She has a boyfriend at school who she has been dating for a year.  She is an above average student with a 3.5 GPA and is hoping to land an internship with the UN.  She puts a lot of pressure on herself to succeed in all of her pursuits.  She is often very stressed out due to her busy schedule, many responsibilities., and perfectionist attitude.  Sometimes the pressure becomes so intense that she doubts her abilities and becomes depressed.  But she doesn’t feel like she has time to address or keep track of her feelings of depression so she just “waits” for them to go away.  She sometimes feels like she wants to talk about her depressed state with a professional or campus support resource but is worried about the stigma associated with seeking this kind of help.  In the back of her mind she knows there are likely a combination of lifestyle choices and stresses that trigger her depression, but she doesn’t have time or tools to try and figure it out so she just “toughs it out” and waits for it to pass.  </a:t>
            </a:r>
          </a:p>
          <a:p>
            <a:pPr>
              <a:defRPr/>
            </a:pPr>
            <a:endParaRPr lang="en-GB" sz="1100" dirty="0">
              <a:solidFill>
                <a:srgbClr val="7F7F7F"/>
              </a:solidFill>
              <a:latin typeface="Calibri" pitchFamily="34" charset="0"/>
              <a:cs typeface="+mn-cs"/>
            </a:endParaRPr>
          </a:p>
          <a:p>
            <a:pPr>
              <a:defRPr/>
            </a:pPr>
            <a:r>
              <a:rPr lang="en-GB" sz="1200" dirty="0" smtClean="0">
                <a:latin typeface="Calibri" pitchFamily="34" charset="0"/>
                <a:cs typeface="+mn-cs"/>
              </a:rPr>
              <a:t>Technology usage</a:t>
            </a:r>
            <a:endParaRPr lang="en-GB" sz="1200" dirty="0">
              <a:latin typeface="Calibri" pitchFamily="34" charset="0"/>
              <a:cs typeface="+mn-cs"/>
            </a:endParaRPr>
          </a:p>
          <a:p>
            <a:pPr>
              <a:defRPr/>
            </a:pPr>
            <a:r>
              <a:rPr lang="en-GB" sz="1000" dirty="0" smtClean="0">
                <a:solidFill>
                  <a:srgbClr val="7F7F7F"/>
                </a:solidFill>
                <a:latin typeface="+mn-lt"/>
                <a:cs typeface="+mn-cs"/>
              </a:rPr>
              <a:t>Jennifer relies heavily on her iPhone in her daily life.  She uses it almost exclusively to communicate with friends, family , coaches and professors. The apps she uses (including email) need to be task-oriented and:</a:t>
            </a:r>
          </a:p>
          <a:p>
            <a:pPr marL="171450" indent="-171450">
              <a:buFont typeface="Arial" panose="020B0604020202020204" pitchFamily="34" charset="0"/>
              <a:buChar char="•"/>
              <a:defRPr/>
            </a:pPr>
            <a:r>
              <a:rPr lang="en-GB" sz="1000" dirty="0" smtClean="0">
                <a:solidFill>
                  <a:srgbClr val="7F7F7F"/>
                </a:solidFill>
                <a:latin typeface="+mn-lt"/>
                <a:cs typeface="+mn-cs"/>
              </a:rPr>
              <a:t>fast</a:t>
            </a:r>
          </a:p>
          <a:p>
            <a:pPr marL="171450" indent="-171450">
              <a:buFont typeface="Arial" panose="020B0604020202020204" pitchFamily="34" charset="0"/>
              <a:buChar char="•"/>
              <a:defRPr/>
            </a:pPr>
            <a:r>
              <a:rPr lang="en-GB" sz="1000" dirty="0" smtClean="0">
                <a:solidFill>
                  <a:srgbClr val="7F7F7F"/>
                </a:solidFill>
                <a:latin typeface="+mn-lt"/>
                <a:cs typeface="+mn-cs"/>
              </a:rPr>
              <a:t>convenient</a:t>
            </a:r>
            <a:endParaRPr lang="en-GB" sz="1000" dirty="0">
              <a:solidFill>
                <a:srgbClr val="7F7F7F"/>
              </a:solidFill>
              <a:latin typeface="+mn-lt"/>
              <a:cs typeface="+mn-cs"/>
            </a:endParaRPr>
          </a:p>
          <a:p>
            <a:pPr marL="171450" indent="-171450">
              <a:buFont typeface="Arial" panose="020B0604020202020204" pitchFamily="34" charset="0"/>
              <a:buChar char="•"/>
              <a:defRPr/>
            </a:pPr>
            <a:r>
              <a:rPr lang="en-GB" sz="1000" dirty="0" smtClean="0">
                <a:solidFill>
                  <a:srgbClr val="7F7F7F"/>
                </a:solidFill>
                <a:latin typeface="+mn-lt"/>
                <a:cs typeface="+mn-cs"/>
              </a:rPr>
              <a:t>simple</a:t>
            </a:r>
          </a:p>
          <a:p>
            <a:pPr marL="171450" indent="-171450">
              <a:buFont typeface="Arial" panose="020B0604020202020204" pitchFamily="34" charset="0"/>
              <a:buChar char="•"/>
              <a:defRPr/>
            </a:pPr>
            <a:r>
              <a:rPr lang="en-GB" sz="1000" dirty="0" smtClean="0">
                <a:solidFill>
                  <a:srgbClr val="7F7F7F"/>
                </a:solidFill>
                <a:latin typeface="+mn-lt"/>
                <a:cs typeface="+mn-cs"/>
              </a:rPr>
              <a:t>interactive</a:t>
            </a:r>
            <a:endParaRPr lang="en-GB" sz="1000" dirty="0">
              <a:solidFill>
                <a:srgbClr val="7F7F7F"/>
              </a:solidFill>
              <a:latin typeface="+mn-lt"/>
              <a:cs typeface="+mn-cs"/>
            </a:endParaRPr>
          </a:p>
          <a:p>
            <a:pPr>
              <a:defRPr/>
            </a:pPr>
            <a:r>
              <a:rPr lang="en-GB" sz="1000" dirty="0" smtClean="0">
                <a:solidFill>
                  <a:schemeClr val="bg1">
                    <a:lumMod val="50000"/>
                  </a:schemeClr>
                </a:solidFill>
                <a:latin typeface="+mn-lt"/>
                <a:cs typeface="+mn-cs"/>
              </a:rPr>
              <a:t>Jennifer also uses a Windows laptop for school work and has a Kindle for reading. </a:t>
            </a:r>
            <a:endParaRPr lang="en-GB" sz="1200" dirty="0">
              <a:solidFill>
                <a:srgbClr val="7F7F7F"/>
              </a:solidFill>
              <a:latin typeface="+mn-lt"/>
              <a:cs typeface="+mn-cs"/>
            </a:endParaRPr>
          </a:p>
          <a:p>
            <a:pPr>
              <a:defRPr/>
            </a:pPr>
            <a:endParaRPr lang="en-GB" sz="1200" dirty="0">
              <a:solidFill>
                <a:srgbClr val="7F7F7F"/>
              </a:solidFill>
              <a:latin typeface="Calibri" pitchFamily="34" charset="0"/>
              <a:cs typeface="+mn-cs"/>
            </a:endParaRPr>
          </a:p>
        </p:txBody>
      </p:sp>
      <p:sp>
        <p:nvSpPr>
          <p:cNvPr id="2" name="Rectangle 1"/>
          <p:cNvSpPr/>
          <p:nvPr/>
        </p:nvSpPr>
        <p:spPr>
          <a:xfrm>
            <a:off x="211138" y="4715470"/>
            <a:ext cx="3497262" cy="923330"/>
          </a:xfrm>
          <a:prstGeom prst="rect">
            <a:avLst/>
          </a:prstGeom>
        </p:spPr>
        <p:txBody>
          <a:bodyPr wrap="square">
            <a:spAutoFit/>
          </a:bodyPr>
          <a:lstStyle/>
          <a:p>
            <a:pPr>
              <a:defRPr/>
            </a:pPr>
            <a:r>
              <a:rPr lang="en-GB" dirty="0" smtClean="0">
                <a:solidFill>
                  <a:schemeClr val="bg1">
                    <a:lumMod val="65000"/>
                  </a:schemeClr>
                </a:solidFill>
              </a:rPr>
              <a:t>“If I can’t access it on the run and on my iPhone, I’m probably not going to use it.” - Jennifer</a:t>
            </a:r>
            <a:endParaRPr lang="en-GB" dirty="0">
              <a:solidFill>
                <a:schemeClr val="bg1">
                  <a:lumMod val="65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14" y="2383732"/>
            <a:ext cx="1554978" cy="2331738"/>
          </a:xfrm>
          <a:prstGeom prst="rect">
            <a:avLst/>
          </a:prstGeom>
        </p:spPr>
      </p:pic>
    </p:spTree>
  </p:cSld>
  <p:clrMapOvr>
    <a:masterClrMapping/>
  </p:clrMapOvr>
  <p:transition/>
</p:sld>
</file>

<file path=ppt/theme/theme1.xml><?xml version="1.0" encoding="utf-8"?>
<a:theme xmlns:a="http://schemas.openxmlformats.org/drawingml/2006/main" name="Perso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Persona</Template>
  <TotalTime>7146</TotalTime>
  <Words>26</Words>
  <Application>Microsoft Office PowerPoint</Application>
  <PresentationFormat>On-screen Show (4:3)</PresentationFormat>
  <Paragraphs>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Persona</vt:lpstr>
      <vt:lpstr>PowerPoint Presentation</vt:lpstr>
    </vt:vector>
  </TitlesOfParts>
  <Company>State of Iowa - 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Burdt, Bethany A</dc:creator>
  <cp:lastModifiedBy>Vince Sonson</cp:lastModifiedBy>
  <cp:revision>23</cp:revision>
  <dcterms:created xsi:type="dcterms:W3CDTF">2014-06-05T20:43:26Z</dcterms:created>
  <dcterms:modified xsi:type="dcterms:W3CDTF">2014-11-15T22:09:09Z</dcterms:modified>
</cp:coreProperties>
</file>